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7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AF9CDC-1C62-4E4F-AB74-2C30834AD84B}">
  <a:tblStyle styleId="{8BAF9CDC-1C62-4E4F-AB74-2C30834AD8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7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6a8c2043a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6a8c2043a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6a8c2043a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b00a4023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b00a4023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5fb00a4023_0_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b00a4023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b00a4023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fb00a4023_0_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87b9a870e_0_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87b9a870e_0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687b9a870e_0_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23da7a667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23da7a6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23da7a667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87b9a870e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87b9a870e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687b9a870e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2610a8a91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2610a8a91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62610a8a91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2610a8a91_0_1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62610a8a91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62610a8a91_0_1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2610a8a91_0_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2610a8a91_0_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62610a8a91_0_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28c070269_0_5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28c070269_0_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128c070269_0_5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dab00cdb0_0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dab00cdb0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5dab00cdb0_0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b00a4023_3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b00a4023_3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fb00a4023_3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b00a4023_0_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b00a4023_0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fb00a4023_0_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098320" y="490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5910840" y="427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5098320" y="490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5910840" y="427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4294967295" type="title"/>
          </p:nvPr>
        </p:nvSpPr>
        <p:spPr>
          <a:xfrm>
            <a:off x="0" y="1738080"/>
            <a:ext cx="9109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lang="ru-RU" sz="2600">
                <a:solidFill>
                  <a:schemeClr val="lt1"/>
                </a:solidFill>
              </a:rPr>
              <a:t>Структурирование, разметка и обогащение данных для рекомендательной системы видеохостинга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117960" y="4263120"/>
            <a:ext cx="5917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</a:rPr>
              <a:t>Студенты: Дашевский Сергей, Саблин Дмитрий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</a:rPr>
              <a:t>Преподаватель: Муромцев Дмитрий Ильич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Аннотационная схема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9" name="Google Shape;199;p36"/>
          <p:cNvGraphicFramePr/>
          <p:nvPr/>
        </p:nvGraphicFramePr>
        <p:xfrm>
          <a:off x="758925" y="118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{8BAF9CDC-1C62-4E4F-AB74-2C30834AD84B}</a:tableStyleId>
              </a:tblPr>
              <a:tblGrid>
                <a:gridCol w="1161325"/>
                <a:gridCol w="1251675"/>
                <a:gridCol w="1206500"/>
                <a:gridCol w="1206500"/>
                <a:gridCol w="1206500"/>
                <a:gridCol w="1206500"/>
              </a:tblGrid>
              <a:tr h="20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Уровень разметки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Тип разметки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Модальность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Формат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Визуализация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ID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Метаданные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</a:t>
                      </a:r>
                      <a:r>
                        <a:rPr lang="ru-RU" sz="800"/>
                        <a:t>сходные</a:t>
                      </a:r>
                      <a:r>
                        <a:rPr lang="ru-RU" sz="800"/>
                        <a:t> данные (стримы и описания)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Видео + Текст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JSON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stream_id,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channel_id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Метаданные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Исходные данные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(участники стрима)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JSON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Реплики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Реплики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Текст + Аудио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Praat TextGrid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Praat TextGrid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Лексический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Словоупотребление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TSV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Эмоциональный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Э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моции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Текст + Аудио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TSV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Морфологический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Часть речи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TSV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Оценка качества 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540425" y="1134100"/>
            <a:ext cx="3372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-RU" sz="2000">
                <a:solidFill>
                  <a:schemeClr val="dk1"/>
                </a:solidFill>
              </a:rPr>
              <a:t>Сравнение с золотым стандартом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4715525" y="1134100"/>
            <a:ext cx="37008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2) Расчет согласованности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     аннотаторов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675" y="2044700"/>
            <a:ext cx="3301735" cy="25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25" y="1939875"/>
            <a:ext cx="3906195" cy="25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75" y="1227825"/>
            <a:ext cx="808871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75" y="1227837"/>
            <a:ext cx="5638750" cy="9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63" y="2506438"/>
            <a:ext cx="12819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6">
            <a:alphaModFix/>
          </a:blip>
          <a:srcRect b="0" l="0" r="59415" t="0"/>
          <a:stretch/>
        </p:blipFill>
        <p:spPr>
          <a:xfrm>
            <a:off x="2925175" y="2269150"/>
            <a:ext cx="2212808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6">
            <a:alphaModFix/>
          </a:blip>
          <a:srcRect b="0" l="47594" r="0" t="0"/>
          <a:stretch/>
        </p:blipFill>
        <p:spPr>
          <a:xfrm>
            <a:off x="5706659" y="2269150"/>
            <a:ext cx="2857266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375" y="3414125"/>
            <a:ext cx="7998549" cy="130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текстовой 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25" y="2131275"/>
            <a:ext cx="2154175" cy="1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3070675" y="2416300"/>
            <a:ext cx="9048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chemeClr val="dk1"/>
                </a:solidFill>
              </a:rPr>
              <a:t>~</a:t>
            </a:r>
            <a:endParaRPr sz="5100">
              <a:solidFill>
                <a:schemeClr val="dk1"/>
              </a:solidFill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741" y="2131277"/>
            <a:ext cx="3841333" cy="14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аудиоразметки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525" y="1331275"/>
            <a:ext cx="5475499" cy="29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1470662"/>
            <a:ext cx="1872550" cy="265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аудиоразметки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25" y="2131275"/>
            <a:ext cx="2154175" cy="14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236" y="2131278"/>
            <a:ext cx="4238315" cy="1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2998150" y="2416313"/>
            <a:ext cx="9048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chemeClr val="dk1"/>
                </a:solidFill>
              </a:rPr>
              <a:t>~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Построение графа знаний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72297"/>
            <a:ext cx="2859125" cy="15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 title="graph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750" y="1567700"/>
            <a:ext cx="4197124" cy="279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2"/>
          <p:cNvCxnSpPr/>
          <p:nvPr/>
        </p:nvCxnSpPr>
        <p:spPr>
          <a:xfrm>
            <a:off x="2634650" y="2962388"/>
            <a:ext cx="10041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Примеры запросов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28872"/>
            <a:ext cx="3759250" cy="20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275" y="1128875"/>
            <a:ext cx="3971725" cy="19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75" y="3187972"/>
            <a:ext cx="5743490" cy="170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Репозиторий проекта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25" y="1343700"/>
            <a:ext cx="3303776" cy="308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3838200" y="1343697"/>
            <a:ext cx="4757477" cy="9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200" y="2560794"/>
            <a:ext cx="4757476" cy="194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4294967295" type="title"/>
          </p:nvPr>
        </p:nvSpPr>
        <p:spPr>
          <a:xfrm>
            <a:off x="457200" y="306360"/>
            <a:ext cx="68238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Предметная область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8777090" y="4747795"/>
            <a:ext cx="366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2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 txBox="1"/>
          <p:nvPr>
            <p:ph idx="4294967295" type="body"/>
          </p:nvPr>
        </p:nvSpPr>
        <p:spPr>
          <a:xfrm>
            <a:off x="564225" y="1563450"/>
            <a:ext cx="45192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ru-RU" sz="1400"/>
              <a:t>Рекомендательная система видеохостинга - алгоритм, который помогает сервису предлагать пользователям ролики, основываясь на определенных показателях.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479"/>
              </a:spcBef>
              <a:spcAft>
                <a:spcPts val="0"/>
              </a:spcAft>
              <a:buSzPts val="1400"/>
              <a:buAutoNum type="arabicParenR"/>
            </a:pPr>
            <a:r>
              <a:rPr lang="ru-RU" sz="1400"/>
              <a:t>Статистика просмотров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-RU" sz="1400"/>
              <a:t>Схожесть пользовательских интересов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ru-RU" sz="1400"/>
              <a:t>Контент-анализ</a:t>
            </a:r>
            <a:endParaRPr b="1"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-RU" sz="1400"/>
              <a:t>Тренды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19506" r="19894" t="0"/>
          <a:stretch/>
        </p:blipFill>
        <p:spPr>
          <a:xfrm>
            <a:off x="5279650" y="1715800"/>
            <a:ext cx="2889876" cy="2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4294967295" type="title"/>
          </p:nvPr>
        </p:nvSpPr>
        <p:spPr>
          <a:xfrm>
            <a:off x="379900" y="26731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Цель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 txBox="1"/>
          <p:nvPr>
            <p:ph idx="4294967295" type="body"/>
          </p:nvPr>
        </p:nvSpPr>
        <p:spPr>
          <a:xfrm>
            <a:off x="451250" y="1434000"/>
            <a:ext cx="760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Распознавание эмоций участников </a:t>
            </a:r>
            <a:r>
              <a:rPr lang="ru-RU" sz="1840">
                <a:solidFill>
                  <a:srgbClr val="000000"/>
                </a:solidFill>
              </a:rPr>
              <a:t>видеоконтента и</a:t>
            </a:r>
            <a:r>
              <a:rPr lang="ru-RU" sz="1840">
                <a:solidFill>
                  <a:srgbClr val="000000"/>
                </a:solidFill>
              </a:rPr>
              <a:t> использование их в рамках рекомендательной системы видеохостинга.</a:t>
            </a:r>
            <a:endParaRPr sz="124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8777090" y="4747795"/>
            <a:ext cx="366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 txBox="1"/>
          <p:nvPr>
            <p:ph idx="4294967295" type="title"/>
          </p:nvPr>
        </p:nvSpPr>
        <p:spPr>
          <a:xfrm>
            <a:off x="421525" y="2272635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Возможности: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>
            <p:ph idx="4294967295" type="body"/>
          </p:nvPr>
        </p:nvSpPr>
        <p:spPr>
          <a:xfrm>
            <a:off x="514425" y="2912400"/>
            <a:ext cx="5193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1) Добавление к видео дополнительных тегов</a:t>
            </a:r>
            <a:endParaRPr sz="184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2) Поиск наиболее интересных моментов </a:t>
            </a:r>
            <a:endParaRPr sz="184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4294967295" type="title"/>
          </p:nvPr>
        </p:nvSpPr>
        <p:spPr>
          <a:xfrm>
            <a:off x="457200" y="306360"/>
            <a:ext cx="68238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Источник данных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/>
          <p:nvPr/>
        </p:nvSpPr>
        <p:spPr>
          <a:xfrm>
            <a:off x="8777165" y="4747870"/>
            <a:ext cx="366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5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30"/>
          <p:cNvGrpSpPr/>
          <p:nvPr/>
        </p:nvGrpSpPr>
        <p:grpSpPr>
          <a:xfrm>
            <a:off x="4319647" y="1267101"/>
            <a:ext cx="4278429" cy="3006649"/>
            <a:chOff x="402922" y="1234276"/>
            <a:chExt cx="4278429" cy="3006649"/>
          </a:xfrm>
        </p:grpSpPr>
        <p:pic>
          <p:nvPicPr>
            <p:cNvPr id="151" name="Google Shape;151;p30"/>
            <p:cNvPicPr preferRelativeResize="0"/>
            <p:nvPr/>
          </p:nvPicPr>
          <p:blipFill rotWithShape="1">
            <a:blip r:embed="rId3">
              <a:alphaModFix/>
            </a:blip>
            <a:srcRect b="0" l="507" r="0" t="54900"/>
            <a:stretch/>
          </p:blipFill>
          <p:spPr>
            <a:xfrm>
              <a:off x="402925" y="3297825"/>
              <a:ext cx="4278426" cy="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922" y="1234276"/>
              <a:ext cx="4278426" cy="2096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30"/>
          <p:cNvSpPr txBox="1"/>
          <p:nvPr>
            <p:ph idx="4294967295" type="body"/>
          </p:nvPr>
        </p:nvSpPr>
        <p:spPr>
          <a:xfrm>
            <a:off x="492300" y="1350525"/>
            <a:ext cx="36864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Записи стримов со стримингового сервиса twitch.tv. Поскольку, они в отличие от видео не монтируются каким либо образом, на них гораздо чаще можно увидеть выразительные эмоции.</a:t>
            </a:r>
            <a:endParaRPr sz="124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4294967295" type="title"/>
          </p:nvPr>
        </p:nvSpPr>
        <p:spPr>
          <a:xfrm>
            <a:off x="391025" y="24681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Модальности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 txBox="1"/>
          <p:nvPr>
            <p:ph idx="4294967295" type="body"/>
          </p:nvPr>
        </p:nvSpPr>
        <p:spPr>
          <a:xfrm>
            <a:off x="662225" y="1194600"/>
            <a:ext cx="6552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40"/>
              <a:buAutoNum type="arabicParenR"/>
            </a:pPr>
            <a:r>
              <a:rPr b="1" lang="ru-RU" sz="1840"/>
              <a:t>Текст </a:t>
            </a:r>
            <a:r>
              <a:rPr lang="ru-RU" sz="1840"/>
              <a:t>- транскрибация голоса стримера/ведущего </a:t>
            </a:r>
            <a:r>
              <a:rPr lang="ru-RU" sz="1840">
                <a:solidFill>
                  <a:srgbClr val="000000"/>
                </a:solidFill>
              </a:rPr>
              <a:t> </a:t>
            </a:r>
            <a:endParaRPr sz="1840">
              <a:solidFill>
                <a:srgbClr val="000000"/>
              </a:solidFill>
            </a:endParaRPr>
          </a:p>
          <a:p>
            <a:pPr indent="-34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40"/>
              <a:buAutoNum type="arabicParenR"/>
            </a:pPr>
            <a:r>
              <a:rPr b="1" lang="ru-RU" sz="1840"/>
              <a:t>Аудио </a:t>
            </a:r>
            <a:r>
              <a:rPr lang="ru-RU" sz="1840"/>
              <a:t>- запись голоса стримера/ведущего  </a:t>
            </a:r>
            <a:endParaRPr sz="184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4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4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25" y="2107202"/>
            <a:ext cx="5280799" cy="26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Примеры данных (аудио)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44339" t="0"/>
          <a:stretch/>
        </p:blipFill>
        <p:spPr>
          <a:xfrm>
            <a:off x="4498250" y="1655000"/>
            <a:ext cx="3531064" cy="2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 rotWithShape="1">
          <a:blip r:embed="rId4">
            <a:alphaModFix/>
          </a:blip>
          <a:srcRect b="0" l="34115" r="0" t="0"/>
          <a:stretch/>
        </p:blipFill>
        <p:spPr>
          <a:xfrm>
            <a:off x="738199" y="1655000"/>
            <a:ext cx="3304024" cy="26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34115" r="0" t="0"/>
          <a:stretch/>
        </p:blipFill>
        <p:spPr>
          <a:xfrm>
            <a:off x="771074" y="1572925"/>
            <a:ext cx="3304024" cy="2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Примеры данных (текст)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3"/>
          <p:cNvSpPr txBox="1"/>
          <p:nvPr>
            <p:ph idx="4294967295" type="body"/>
          </p:nvPr>
        </p:nvSpPr>
        <p:spPr>
          <a:xfrm>
            <a:off x="4351575" y="2164825"/>
            <a:ext cx="37029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“Да что же такое, блин, да помогите ему! Что происходит?”</a:t>
            </a:r>
            <a:endParaRPr sz="124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Разметка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74" y="1098176"/>
            <a:ext cx="3429650" cy="36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4">
            <a:alphaModFix/>
          </a:blip>
          <a:srcRect b="0" l="0" r="29413" t="0"/>
          <a:stretch/>
        </p:blipFill>
        <p:spPr>
          <a:xfrm>
            <a:off x="4472750" y="1483463"/>
            <a:ext cx="4088748" cy="2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Разметка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23710" l="0" r="0" t="0"/>
          <a:stretch/>
        </p:blipFill>
        <p:spPr>
          <a:xfrm>
            <a:off x="1199925" y="1549172"/>
            <a:ext cx="6394551" cy="27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